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80" r:id="rId2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834" autoAdjust="0"/>
  </p:normalViewPr>
  <p:slideViewPr>
    <p:cSldViewPr snapToGrid="0">
      <p:cViewPr varScale="1">
        <p:scale>
          <a:sx n="87" d="100"/>
          <a:sy n="87" d="100"/>
        </p:scale>
        <p:origin x="5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280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3C03C-F128-4D77-8177-A57732A67E39}" type="datetime2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2021年5月13日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5ACC1-7210-4F0A-BEEB-8EC885077F20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‹#›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0653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DF2C87C-757E-4C70-9F14-5785D5A3EB9B}" type="datetime2">
              <a:rPr lang="zh-TW" altLang="en-US" smtClean="0"/>
              <a:pPr/>
              <a:t>2021年5月13日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93B0CF2-7F87-4E02-A248-870047730F99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29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矩形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zh-TW" altLang="en-US" noProof="0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cxnSp>
          <p:nvCxnSpPr>
            <p:cNvPr id="7" name="直線接點​​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直線接點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kumimoji="0" lang="zh-TW" altLang="en-US" noProof="0" dirty="0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 rtlCol="0"/>
          <a:lstStyle>
            <a:lvl1pPr marL="0" marR="45720" indent="0" algn="r">
              <a:buNone/>
              <a:defRPr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zh-TW" altLang="en-US" noProof="0" smtClean="0"/>
              <a:t>按一下以編輯母片副標題樣式</a:t>
            </a:r>
            <a:endParaRPr kumimoji="0" lang="zh-TW" altLang="en-US" noProof="0" dirty="0"/>
          </a:p>
        </p:txBody>
      </p:sp>
      <p:sp>
        <p:nvSpPr>
          <p:cNvPr id="30" name="日期預留位置 2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D1006800-5240-471F-8AA5-B8385303BEF7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19" name="頁尾預留位置 1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  <p:sp>
        <p:nvSpPr>
          <p:cNvPr id="27" name="投影片編號預留位置 2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7640FC8-F0FD-480F-B786-7C84C7673D27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rtlCol="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2CE0504-B03E-45A1-B968-5E709019126E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 rtlCol="0"/>
          <a:lstStyle>
            <a:lvl1pPr>
              <a:defRPr sz="26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>
              <a:defRPr sz="2400">
                <a:latin typeface="細明體" panose="02020509000000000000" pitchFamily="49" charset="-120"/>
                <a:ea typeface="細明體" panose="02020509000000000000" pitchFamily="49" charset="-120"/>
              </a:defRPr>
            </a:lvl2pPr>
            <a:lvl3pPr>
              <a:defRPr sz="2000">
                <a:latin typeface="細明體" panose="02020509000000000000" pitchFamily="49" charset="-120"/>
                <a:ea typeface="細明體" panose="02020509000000000000" pitchFamily="49" charset="-120"/>
              </a:defRPr>
            </a:lvl3pPr>
            <a:lvl4pPr>
              <a:defRPr sz="1800">
                <a:latin typeface="細明體" panose="02020509000000000000" pitchFamily="49" charset="-120"/>
                <a:ea typeface="細明體" panose="02020509000000000000" pitchFamily="49" charset="-120"/>
              </a:defRPr>
            </a:lvl4pPr>
            <a:lvl5pPr>
              <a:defRPr sz="1800">
                <a:latin typeface="細明體" panose="02020509000000000000" pitchFamily="49" charset="-120"/>
                <a:ea typeface="細明體" panose="02020509000000000000" pitchFamily="49" charset="-120"/>
              </a:defRPr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 rtlCol="0"/>
          <a:lstStyle>
            <a:lvl1pPr>
              <a:defRPr sz="26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>
              <a:defRPr sz="2400">
                <a:latin typeface="細明體" panose="02020509000000000000" pitchFamily="49" charset="-120"/>
                <a:ea typeface="細明體" panose="02020509000000000000" pitchFamily="49" charset="-120"/>
              </a:defRPr>
            </a:lvl2pPr>
            <a:lvl3pPr>
              <a:defRPr sz="2000">
                <a:latin typeface="細明體" panose="02020509000000000000" pitchFamily="49" charset="-120"/>
                <a:ea typeface="細明體" panose="02020509000000000000" pitchFamily="49" charset="-120"/>
              </a:defRPr>
            </a:lvl3pPr>
            <a:lvl4pPr>
              <a:defRPr sz="1800">
                <a:latin typeface="細明體" panose="02020509000000000000" pitchFamily="49" charset="-120"/>
                <a:ea typeface="細明體" panose="02020509000000000000" pitchFamily="49" charset="-120"/>
              </a:defRPr>
            </a:lvl4pPr>
            <a:lvl5pPr>
              <a:defRPr sz="1800">
                <a:latin typeface="細明體" panose="02020509000000000000" pitchFamily="49" charset="-120"/>
                <a:ea typeface="細明體" panose="02020509000000000000" pitchFamily="49" charset="-120"/>
              </a:defRPr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E8693459-19D7-498B-AD40-2CC1FD0C23F6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rtlCol="0" anchor="b"/>
          <a:lstStyle>
            <a:lvl1pPr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rtlCol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預留位置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rtlCol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B1790C-87DF-4A40-96AB-C7FC3855C593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0EC0478-DF0B-47A4-91E8-19203E22BF58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683E942-E0AB-4DFF-AC2C-73B0EE1187D7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rtlCol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 rtlCol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 rtlCol="0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3E73988-39BA-4FB0-A9E0-D3A09905855E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rtlCol="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rtlCol="0"/>
          <a:lstStyle>
            <a:lvl1pPr marL="0" indent="0">
              <a:buNone/>
              <a:defRPr sz="32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kumimoji="0"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rtlCol="0" anchor="t"/>
          <a:lstStyle>
            <a:lvl1pPr marL="0" indent="0" algn="l">
              <a:spcBef>
                <a:spcPts val="250"/>
              </a:spcBef>
              <a:buFontTx/>
              <a:buNone/>
              <a:defRPr sz="13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56E1282-8A2A-480D-B236-2530E36B8841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zh-TW" altLang="en-US" sz="1800" dirty="0">
              <a:solidFill>
                <a:schemeClr val="tx1"/>
              </a:solidFill>
              <a:latin typeface="細明體" panose="02020509000000000000" pitchFamily="49" charset="-120"/>
              <a:ea typeface="細明體" panose="02020509000000000000" pitchFamily="49" charset="-120"/>
              <a:cs typeface="+mn-cs"/>
            </a:endParaRPr>
          </a:p>
        </p:txBody>
      </p:sp>
      <p:sp>
        <p:nvSpPr>
          <p:cNvPr id="11" name="手繪多邊形​​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zh-TW" altLang="en-US" sz="1800" dirty="0">
              <a:solidFill>
                <a:schemeClr val="tx1"/>
              </a:solidFill>
              <a:latin typeface="細明體" panose="02020509000000000000" pitchFamily="49" charset="-120"/>
              <a:ea typeface="細明體" panose="020205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9F0BD50-EA98-4043-942F-FE2225480CC6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 rtlCol="0"/>
          <a:lstStyle/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 rtlCol="0"/>
          <a:lstStyle/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B8AE421-7C60-43D1-AD2F-1FDA8A8B4593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  <a:alpha val="50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矩形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手繪多邊形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zh-TW" altLang="en-US" sz="1800" noProof="0" dirty="0">
                  <a:solidFill>
                    <a:schemeClr val="tx1"/>
                  </a:solidFill>
                  <a:latin typeface="細明體" panose="02020509000000000000" pitchFamily="49" charset="-120"/>
                  <a:ea typeface="細明體" panose="02020509000000000000" pitchFamily="49" charset="-120"/>
                  <a:cs typeface="+mn-cs"/>
                </a:endParaRPr>
              </a:p>
            </p:txBody>
          </p:sp>
          <p:sp>
            <p:nvSpPr>
              <p:cNvPr id="29" name="手繪多邊形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zh-TW" altLang="en-US" sz="1800" noProof="0" dirty="0">
                  <a:solidFill>
                    <a:schemeClr val="tx1"/>
                  </a:solidFill>
                  <a:latin typeface="細明體" panose="02020509000000000000" pitchFamily="49" charset="-120"/>
                  <a:ea typeface="細明體" panose="02020509000000000000" pitchFamily="49" charset="-120"/>
                  <a:cs typeface="+mn-cs"/>
                </a:endParaRPr>
              </a:p>
            </p:txBody>
          </p:sp>
          <p:grpSp>
            <p:nvGrpSpPr>
              <p:cNvPr id="31" name="群組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手繪多邊形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zh-TW" altLang="en-US" sz="1800" noProof="0" dirty="0">
                    <a:latin typeface="細明體" panose="02020509000000000000" pitchFamily="49" charset="-120"/>
                    <a:ea typeface="細明體" panose="02020509000000000000" pitchFamily="49" charset="-120"/>
                  </a:endParaRPr>
                </a:p>
              </p:txBody>
            </p:sp>
            <p:sp>
              <p:nvSpPr>
                <p:cNvPr id="33" name="手繪多邊形​​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zh-TW" altLang="en-US" sz="1800" noProof="0" dirty="0">
                    <a:latin typeface="細明體" panose="02020509000000000000" pitchFamily="49" charset="-120"/>
                    <a:ea typeface="細明體" panose="02020509000000000000" pitchFamily="49" charset="-120"/>
                  </a:endParaRPr>
                </a:p>
              </p:txBody>
            </p:sp>
          </p:grpSp>
        </p:grpSp>
      </p:grpSp>
      <p:sp>
        <p:nvSpPr>
          <p:cNvPr id="9" name="標題預留位置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  <a:endParaRPr kumimoji="0" lang="zh-TW" altLang="en-US" noProof="0" dirty="0"/>
          </a:p>
        </p:txBody>
      </p:sp>
      <p:sp>
        <p:nvSpPr>
          <p:cNvPr id="30" name="文字預留位置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zh-TW" altLang="en-US" noProof="0" dirty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dirty="0" smtClean="0"/>
              <a:t>第二層</a:t>
            </a:r>
          </a:p>
          <a:p>
            <a:pPr lvl="2" rtl="0" eaLnBrk="1" latinLnBrk="0" hangingPunct="1"/>
            <a:r>
              <a:rPr lang="zh-TW" altLang="en-US" noProof="0" dirty="0" smtClean="0"/>
              <a:t>第三層</a:t>
            </a:r>
          </a:p>
          <a:p>
            <a:pPr lvl="3" rtl="0" eaLnBrk="1" latinLnBrk="0" hangingPunct="1"/>
            <a:r>
              <a:rPr lang="zh-TW" altLang="en-US" noProof="0" dirty="0" smtClean="0"/>
              <a:t>第四層</a:t>
            </a:r>
          </a:p>
          <a:p>
            <a:pPr lvl="4" rtl="0" eaLnBrk="1" latinLnBrk="0" hangingPunct="1"/>
            <a:r>
              <a:rPr lang="zh-TW" altLang="en-US" noProof="0" dirty="0" smtClean="0"/>
              <a:t>第五層</a:t>
            </a:r>
            <a:endParaRPr lang="zh-TW" altLang="en-US" noProof="0" dirty="0"/>
          </a:p>
        </p:txBody>
      </p:sp>
      <p:sp>
        <p:nvSpPr>
          <p:cNvPr id="10" name="日期預留位置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E78C2A-BFBB-409C-89BA-90E8FD9337CE}" type="datetime2">
              <a:rPr lang="zh-TW" altLang="en-US" smtClean="0"/>
              <a:t>2021年5月13日</a:t>
            </a:fld>
            <a:endParaRPr lang="zh-TW" altLang="en-US" dirty="0"/>
          </a:p>
        </p:txBody>
      </p:sp>
      <p:sp>
        <p:nvSpPr>
          <p:cNvPr id="22" name="頁尾預留位置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  <p:sp>
        <p:nvSpPr>
          <p:cNvPr id="18" name="投影片編號預留位置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aa.nchu.edu.tw/_run.php?work=down&amp;file=1497ceb3a5ae0af90dee5375e868246bf8c25882.pdf&amp;name=%E7%B7%A9%E7%B9%B3%E7%95%A2%E6%A5%AD%E8%AD%89%E6%9B%B8%E5%88%87%E7%B5%90%E6%9B%B8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oaa.nchu.edu.tw/_run.php?work=down&amp;file=8ea022385cf344787f3dcae36a4de15b264bc7d1.pdf&amp;name=%E7%B3%BB%E6%89%80%E8%81%AF%E7%B5%A1%E6%96%B9%E5%BC%8F.pdf" TargetMode="External"/><Relationship Id="rId5" Type="http://schemas.openxmlformats.org/officeDocument/2006/relationships/hyperlink" Target="http://oaa.nchu.edu.tw/_run.php?work=down&amp;file=88faf4e21b140a6558ece9c5a7bdba56a7a1b3d9.pdf&amp;name=%E7%B7%A9%E7%B9%B3%E7%95%A2%E6%A5%AD%E8%AD%89%E6%9B%B8%E5%88%87%E7%B5%90%E6%9B%B8.pdf" TargetMode="External"/><Relationship Id="rId4" Type="http://schemas.openxmlformats.org/officeDocument/2006/relationships/hyperlink" Target="https://mewtwo.nchu.edu.tw/enroll/recut_log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70489" y="202031"/>
            <a:ext cx="6290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年度碩士班新生入學驗證</a:t>
            </a:r>
            <a:r>
              <a:rPr lang="zh-TW" altLang="en-US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須知</a:t>
            </a:r>
            <a:r>
              <a:rPr lang="en-US" altLang="zh-TW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彈性報到</a:t>
            </a:r>
            <a:endParaRPr lang="zh-TW" altLang="en-US" sz="24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399646"/>
              </p:ext>
            </p:extLst>
          </p:nvPr>
        </p:nvGraphicFramePr>
        <p:xfrm>
          <a:off x="334108" y="663698"/>
          <a:ext cx="11746523" cy="5416561"/>
        </p:xfrm>
        <a:graphic>
          <a:graphicData uri="http://schemas.openxmlformats.org/drawingml/2006/table">
            <a:tbl>
              <a:tblPr/>
              <a:tblGrid>
                <a:gridCol w="11746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16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一、驗證日期：</a:t>
                      </a:r>
                      <a:r>
                        <a:rPr lang="en-US" altLang="zh-TW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年</a:t>
                      </a:r>
                      <a:r>
                        <a:rPr lang="en-US" altLang="zh-TW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altLang="zh-TW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日至</a:t>
                      </a:r>
                      <a:r>
                        <a:rPr lang="en-US" altLang="zh-TW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altLang="zh-TW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 上午</a:t>
                      </a:r>
                      <a:r>
                        <a:rPr lang="en-US" altLang="zh-TW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9:00-11:30</a:t>
                      </a:r>
                      <a:r>
                        <a:rPr lang="zh-TW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；下午</a:t>
                      </a:r>
                      <a:r>
                        <a:rPr lang="en-US" altLang="zh-TW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1:30-4:00</a:t>
                      </a:r>
                      <a:r>
                        <a:rPr lang="zh-TW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止。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16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二、驗證地點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親至本校各招生系所現場報到或彈性驗證報到並行。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03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三、驗證</a:t>
                      </a:r>
                      <a:r>
                        <a:rPr lang="zh-TW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對象</a:t>
                      </a:r>
                      <a:r>
                        <a:rPr lang="zh-TW" alt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：遞補新生。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0007"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lang="zh-TW" altLang="en-US" sz="1400" b="1" u="none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四、為避免新冠病毒疫情群聚感染</a:t>
                      </a:r>
                      <a:r>
                        <a:rPr lang="zh-TW" altLang="en-US" sz="1400" b="1" u="none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，本次報到採現場報到或彈性驗證報到。</a:t>
                      </a:r>
                      <a:endParaRPr lang="en-US" altLang="zh-TW" sz="1400" b="1" u="none" dirty="0" smtClean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lang="zh-TW" altLang="en-US" sz="1400" b="1" u="none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en-US" altLang="zh-TW" sz="1400" b="1" u="none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r>
                        <a:rPr lang="zh-TW" altLang="en-US" sz="1400" b="1" u="none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現場報到進入各大樓系所時，請遵守本校發燒篩檢站相關規定後始能進入。</a:t>
                      </a:r>
                      <a:endParaRPr lang="en-US" altLang="zh-TW" sz="1400" b="1" u="none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lang="zh-TW" altLang="en-US" sz="1400" b="1" u="none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en-US" altLang="zh-TW" sz="1400" b="1" u="none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r>
                        <a:rPr lang="zh-TW" altLang="en-US" sz="1400" b="1" u="none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彈性驗證報到適用對象為：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錄取生為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應屆畢業生尚未取得畢業證書，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需繳交畢業證書緩繳切結書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者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，可免現場報到，接受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 </a:t>
                      </a:r>
                      <a:endParaRPr kumimoji="0" lang="en-US" altLang="zh-TW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     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以</a:t>
                      </a:r>
                      <a:r>
                        <a:rPr kumimoji="0" lang="en-US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EMAIL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通訊方式於</a:t>
                      </a:r>
                      <a:r>
                        <a:rPr kumimoji="0" lang="zh-TW" altLang="en-US" sz="1400" b="1" i="0" u="sng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下午</a:t>
                      </a:r>
                      <a:r>
                        <a:rPr kumimoji="0" lang="en-US" altLang="zh-TW" sz="1400" b="1" i="0" u="sng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16:00</a:t>
                      </a:r>
                      <a:r>
                        <a:rPr kumimoji="0" lang="zh-TW" altLang="zh-TW" sz="1400" b="1" i="0" u="sng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前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，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將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驗證資料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電子檔</a:t>
                      </a:r>
                      <a:r>
                        <a:rPr kumimoji="0" lang="zh-TW" altLang="zh-TW" sz="1400" b="1" i="0" u="sng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寄至系所承辦人</a:t>
                      </a:r>
                      <a:r>
                        <a:rPr kumimoji="0" lang="zh-TW" altLang="en-US" sz="1400" b="1" i="0" u="sng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電子郵件</a:t>
                      </a:r>
                      <a:r>
                        <a:rPr kumimoji="0" lang="zh-TW" altLang="zh-TW" sz="1400" b="1" i="0" u="sng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信箱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，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視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同完成報到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。</a:t>
                      </a:r>
                      <a:endParaRPr kumimoji="0" lang="en-US" altLang="zh-TW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  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請彈性驗證報到之錄取生注意以下事項：</a:t>
                      </a:r>
                      <a:endParaRPr kumimoji="0" lang="en-US" altLang="zh-TW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800100" marR="0" lvl="1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請自行與系所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確認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是否收到</a:t>
                      </a:r>
                      <a:r>
                        <a:rPr kumimoji="0" lang="en-US" altLang="zh-TW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EMAIL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驗證文件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，</a:t>
                      </a:r>
                      <a:r>
                        <a:rPr kumimoji="0" lang="en-US" altLang="zh-TW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EMAIL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主旨：</a:t>
                      </a:r>
                      <a:r>
                        <a:rPr kumimoji="0" lang="en-US" altLang="zh-TW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110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碩士班彈性驗證報到</a:t>
                      </a:r>
                      <a:r>
                        <a:rPr kumimoji="0" lang="en-US" altLang="zh-TW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-&lt;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系所、組別、姓名</a:t>
                      </a:r>
                      <a:r>
                        <a:rPr kumimoji="0" lang="en-US" altLang="zh-TW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&gt;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，驗證文件：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hlinkClick r:id="rId3"/>
                        </a:rPr>
                        <a:t>緩交畢業證書切結書</a:t>
                      </a:r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切結身分證及畢業證書緩繳並簽名，</a:t>
                      </a:r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PDF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檔</a:t>
                      </a:r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</a:t>
                      </a:r>
                      <a:r>
                        <a:rPr lang="en-US" altLang="zh-TW" sz="14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吋脫帽彩色相片電子檔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kumimoji="0" lang="en-US" altLang="zh-TW" sz="1400" b="1" i="0" u="none" strike="noStrike" kern="1200" dirty="0" smtClean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800100" marR="0" lvl="1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畢業證書及身分證件請於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切結期限內</a:t>
                      </a:r>
                      <a:r>
                        <a:rPr kumimoji="0" lang="zh-TW" alt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繳交驗證。</a:t>
                      </a:r>
                      <a:endParaRPr kumimoji="0" lang="en-US" altLang="zh-TW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457200" marR="0" lvl="1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以上事項，本校不另通知，逾期未繳，視同放棄錄取資格</a:t>
                      </a:r>
                      <a:r>
                        <a:rPr kumimoji="0" lang="zh-TW" altLang="zh-TW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57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五、驗證資料：</a:t>
                      </a:r>
                      <a:endParaRPr lang="en-US" altLang="zh-TW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招生考試成績單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若遺失，可從</a:t>
                      </a:r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hlinkClick r:id="rId4"/>
                        </a:rPr>
                        <a:t>招生考試報名系統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下載補列印，驗訖發還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，甄試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生免攜帶招生考試成績單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596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 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國民身分證正本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驗訖發還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50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 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中文畢業證書正本或同等學力相關證件正本及影本各</a:t>
                      </a:r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份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正本約於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月初發還；若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有其他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用途，請先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自行影印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留存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，應屆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畢業生請填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 「</a:t>
                      </a:r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hlinkClick r:id="rId5"/>
                        </a:rPr>
                        <a:t>緩交畢業證書切結書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」暫代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596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 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)2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吋脫帽彩色相片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張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製作學生證用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462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 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報考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在職生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之新生：需繳驗工作服務年資證明，可檢附公民營機構開立之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服務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年資證明，或勞保局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開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  立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之勞、農、漁、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職業工會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等投保年資證明文件正本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被保險人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投保資料表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，足以證明其在職身分及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服務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  年資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者，工作年資合併計算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至少應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年。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31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 </a:t>
                      </a:r>
                      <a:r>
                        <a:rPr lang="en-US" altLang="zh-TW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注意</a:t>
                      </a:r>
                      <a:r>
                        <a:rPr lang="en-US" altLang="zh-TW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r>
                        <a:rPr lang="zh-TW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：逾期未完成驗證者，視同放棄，缺額將由考招備取生遞補。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9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5/7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後</a:t>
                      </a:r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最新的遞補情況，請自行連結</a:t>
                      </a:r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hlinkClick r:id="rId6"/>
                        </a:rPr>
                        <a:t>各系所網頁</a:t>
                      </a:r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查詢</a:t>
                      </a:r>
                      <a:r>
                        <a:rPr lang="zh-TW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195" marR="6195" marT="61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altLang="zh-TW" noProof="0" dirty="0" smtClean="0"/>
              <a:t>1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0383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腦力激盪簡報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870188_TF03460637.potx" id="{92B23FB3-097E-4224-B32B-2163A87D04FF}" vid="{E462AC03-3B71-4A9D-A494-FA1F0F6632F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腦力激盪商務簡報</Template>
  <TotalTime>238</TotalTime>
  <Words>301</Words>
  <Application>Microsoft Office PowerPoint</Application>
  <PresentationFormat>寬螢幕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細明體</vt:lpstr>
      <vt:lpstr>微軟正黑體</vt:lpstr>
      <vt:lpstr>標楷體</vt:lpstr>
      <vt:lpstr>Wingdings 2</vt:lpstr>
      <vt:lpstr>腦力激盪簡報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NCHU</dc:creator>
  <cp:lastModifiedBy>NCHU</cp:lastModifiedBy>
  <cp:revision>45</cp:revision>
  <dcterms:created xsi:type="dcterms:W3CDTF">2019-03-20T00:36:40Z</dcterms:created>
  <dcterms:modified xsi:type="dcterms:W3CDTF">2021-05-13T03:42:22Z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