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D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90" d="100"/>
          <a:sy n="90" d="100"/>
        </p:scale>
        <p:origin x="678" y="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0A675-09A7-4E39-AA51-387840E7F861}" type="datetimeFigureOut">
              <a:rPr lang="zh-TW" altLang="en-US" smtClean="0"/>
              <a:t>2022/12/6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02054-FA9E-439A-AA3C-2720B166F47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333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33164-8F38-4002-B72A-EEF348715445}" type="datetime1">
              <a:rPr lang="zh-TW" altLang="en-US" smtClean="0"/>
              <a:t>2022/12/6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F5366-EC73-4850-854C-5EDA0855D0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5752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EB4FC-98A1-4902-B04F-8357FCD68433}" type="datetime1">
              <a:rPr lang="zh-TW" altLang="en-US" smtClean="0"/>
              <a:t>2022/12/6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F5366-EC73-4850-854C-5EDA0855D0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4068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57ACA-BFFC-431E-8260-7D56C209394F}" type="datetime1">
              <a:rPr lang="zh-TW" altLang="en-US" smtClean="0"/>
              <a:t>2022/12/6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F5366-EC73-4850-854C-5EDA0855D0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209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B6953-0298-493E-A998-440515C79725}" type="datetime1">
              <a:rPr lang="zh-TW" altLang="en-US" smtClean="0"/>
              <a:t>2022/12/6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F5366-EC73-4850-854C-5EDA0855D0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27567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9A16B-1D5F-4C12-A9CC-1C826567B631}" type="datetime1">
              <a:rPr lang="zh-TW" altLang="en-US" smtClean="0"/>
              <a:t>2022/12/6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F5366-EC73-4850-854C-5EDA0855D0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2039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DDB8E-3EFE-4D9D-8260-50A23C001790}" type="datetime1">
              <a:rPr lang="zh-TW" altLang="en-US" smtClean="0"/>
              <a:t>2022/12/6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F5366-EC73-4850-854C-5EDA0855D0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2273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6C420-365F-4BC0-8239-A66B0A254AC2}" type="datetime1">
              <a:rPr lang="zh-TW" altLang="en-US" smtClean="0"/>
              <a:t>2022/12/6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F5366-EC73-4850-854C-5EDA0855D0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9968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74FC-B7C9-4EDD-8FA5-959EDB3CB5AE}" type="datetime1">
              <a:rPr lang="zh-TW" altLang="en-US" smtClean="0"/>
              <a:t>2022/12/6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F5366-EC73-4850-854C-5EDA0855D0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1476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28378-B545-4877-9664-7C68E3E3BC8E}" type="datetime1">
              <a:rPr lang="zh-TW" altLang="en-US" smtClean="0"/>
              <a:t>2022/12/6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F5366-EC73-4850-854C-5EDA0855D0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9669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2158-21C7-416D-9B60-8DE3DD688C66}" type="datetime1">
              <a:rPr lang="zh-TW" altLang="en-US" smtClean="0"/>
              <a:t>2022/12/6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F5366-EC73-4850-854C-5EDA0855D0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8406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7F6C4-AB9B-47FF-82FD-FF171C76512E}" type="datetime1">
              <a:rPr lang="zh-TW" altLang="en-US" smtClean="0"/>
              <a:t>2022/12/6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F5366-EC73-4850-854C-5EDA0855D0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213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16A17E4E-CC17-4666-B56F-7F46144839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666"/>
          <a:stretch/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7B2F4-7CDF-409B-8415-67C307079D23}" type="datetime1">
              <a:rPr lang="zh-TW" altLang="en-US" smtClean="0"/>
              <a:t>2022/12/6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7330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lumMod val="95000"/>
                    <a:lumOff val="5000"/>
                  </a:schemeClr>
                </a:solidFill>
                <a:latin typeface="華康細圓體" panose="020F0309000000000000" pitchFamily="49" charset="-120"/>
                <a:ea typeface="華康細圓體" panose="020F0309000000000000" pitchFamily="49" charset="-120"/>
              </a:defRPr>
            </a:lvl1pPr>
          </a:lstStyle>
          <a:p>
            <a:fld id="{DBFF5366-EC73-4850-854C-5EDA0855D0B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0B574EEF-050E-4D49-B15E-6C6F0D5BC85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0" y="6570921"/>
            <a:ext cx="898280" cy="28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121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94AE9E61-B593-44B2-A47F-64E4BCB982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666"/>
          <a:stretch/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0DA65FCE-646F-419E-B8E0-E5A1296109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94" y="0"/>
            <a:ext cx="9148194" cy="609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13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E6C34DD-E698-4290-8364-8CFF12B18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TW" dirty="0"/>
              <a:t>TOSIA</a:t>
            </a:r>
            <a:r>
              <a:rPr lang="zh-TW" altLang="en-US" dirty="0"/>
              <a:t>科技論文獎介紹</a:t>
            </a: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7893ED37-7139-482F-9C56-50CDA56B4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400" y="1350443"/>
            <a:ext cx="8395200" cy="4802185"/>
          </a:xfrm>
        </p:spPr>
        <p:txBody>
          <a:bodyPr>
            <a:normAutofit lnSpcReduction="10000"/>
          </a:bodyPr>
          <a:lstStyle/>
          <a:p>
            <a:r>
              <a:rPr lang="zh-TW" altLang="en-US" b="1" dirty="0"/>
              <a:t>宗旨</a:t>
            </a:r>
            <a:endParaRPr lang="en-US" altLang="zh-TW" b="1" dirty="0"/>
          </a:p>
          <a:p>
            <a:pPr marL="573300" indent="-342900">
              <a:buFont typeface="Wingdings" panose="05000000000000000000" pitchFamily="2" charset="2"/>
              <a:buChar char="Ø"/>
            </a:pPr>
            <a:r>
              <a:rPr lang="zh-TW" altLang="en-US" sz="2400" dirty="0"/>
              <a:t>為進一步促進產學合作、研究實務應用，鼓勵</a:t>
            </a:r>
            <a:r>
              <a:rPr lang="en-US" altLang="zh-TW" sz="2400" dirty="0"/>
              <a:t>LED</a:t>
            </a:r>
            <a:r>
              <a:rPr lang="zh-TW" altLang="en-US" sz="2400" dirty="0"/>
              <a:t>光電技術、微型</a:t>
            </a:r>
            <a:r>
              <a:rPr lang="en-US" altLang="zh-TW" sz="2400" dirty="0"/>
              <a:t>LED</a:t>
            </a:r>
            <a:r>
              <a:rPr lang="zh-TW" altLang="en-US" sz="2400" dirty="0"/>
              <a:t>、半導體雷射、光電感測器及新興化合物半導體技術等項目之研究投入及創新，特設立科技論文獎。</a:t>
            </a:r>
            <a:endParaRPr lang="en-US" altLang="zh-TW" sz="2400" dirty="0"/>
          </a:p>
          <a:p>
            <a:r>
              <a:rPr lang="zh-TW" altLang="en-US" b="1" dirty="0"/>
              <a:t>主辦單位</a:t>
            </a:r>
            <a:endParaRPr lang="en-US" altLang="zh-TW" b="1" dirty="0"/>
          </a:p>
          <a:p>
            <a:pPr marL="573300" indent="-342900">
              <a:buFont typeface="Wingdings" panose="05000000000000000000" pitchFamily="2" charset="2"/>
              <a:buChar char="Ø"/>
            </a:pPr>
            <a:r>
              <a:rPr lang="zh-TW" altLang="en-US" sz="2400" dirty="0"/>
              <a:t>台灣光電暨化合物半導體產業協會</a:t>
            </a:r>
            <a:endParaRPr lang="en-US" altLang="zh-TW" sz="2400" dirty="0"/>
          </a:p>
          <a:p>
            <a:pPr marL="573300" indent="-342900">
              <a:buFont typeface="Wingdings" panose="05000000000000000000" pitchFamily="2" charset="2"/>
              <a:buChar char="Ø"/>
            </a:pPr>
            <a:r>
              <a:rPr lang="zh-TW" altLang="en-US" sz="2400" dirty="0"/>
              <a:t>國家科學及技術委員會工程科技推展中心光電工程學門</a:t>
            </a:r>
            <a:endParaRPr lang="en-US" altLang="zh-TW" sz="2400" dirty="0"/>
          </a:p>
          <a:p>
            <a:r>
              <a:rPr lang="zh-TW" altLang="en-US" b="1" dirty="0"/>
              <a:t>協辦單位</a:t>
            </a:r>
            <a:endParaRPr lang="en-US" altLang="zh-TW" b="1" dirty="0"/>
          </a:p>
          <a:p>
            <a:pPr marL="573300" indent="-342900">
              <a:buFont typeface="Wingdings" panose="05000000000000000000" pitchFamily="2" charset="2"/>
              <a:buChar char="Ø"/>
            </a:pPr>
            <a:r>
              <a:rPr lang="zh-TW" altLang="en-US" sz="2400" dirty="0"/>
              <a:t>財團法人工業技術研究院電子與光電系統研究所</a:t>
            </a:r>
            <a:endParaRPr lang="en-US" altLang="zh-TW" sz="2400" dirty="0"/>
          </a:p>
          <a:p>
            <a:r>
              <a:rPr lang="zh-TW" altLang="en-US" b="1" dirty="0"/>
              <a:t>贊助單位</a:t>
            </a:r>
            <a:r>
              <a:rPr lang="en-US" altLang="zh-TW" sz="2400" b="1" dirty="0"/>
              <a:t>(</a:t>
            </a:r>
            <a:r>
              <a:rPr lang="zh-TW" altLang="en-US" sz="2400" b="1" dirty="0"/>
              <a:t>按中文名稱筆畫排序</a:t>
            </a:r>
            <a:r>
              <a:rPr lang="en-US" altLang="zh-TW" sz="2400" b="1" dirty="0"/>
              <a:t>)</a:t>
            </a:r>
          </a:p>
          <a:p>
            <a:pPr marL="687600" indent="-457200">
              <a:buFont typeface="Wingdings" panose="05000000000000000000" pitchFamily="2" charset="2"/>
              <a:buChar char="Ø"/>
            </a:pPr>
            <a:r>
              <a:rPr lang="zh-TW" altLang="en-US" b="1" dirty="0"/>
              <a:t> 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97F253D-76EC-4EAF-9297-E2695678B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F5366-EC73-4850-854C-5EDA0855D0B2}" type="slidenum">
              <a:rPr lang="zh-TW" altLang="en-US" smtClean="0"/>
              <a:t>2</a:t>
            </a:fld>
            <a:endParaRPr lang="zh-TW" altLang="en-US"/>
          </a:p>
        </p:txBody>
      </p:sp>
      <p:pic>
        <p:nvPicPr>
          <p:cNvPr id="20" name="圖片 19">
            <a:extLst>
              <a:ext uri="{FF2B5EF4-FFF2-40B4-BE49-F238E27FC236}">
                <a16:creationId xmlns:a16="http://schemas.microsoft.com/office/drawing/2014/main" id="{DE13901F-1963-437B-934C-F4754CAF7C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89" t="72713" r="6604" b="23411"/>
          <a:stretch/>
        </p:blipFill>
        <p:spPr>
          <a:xfrm>
            <a:off x="3258691" y="5507557"/>
            <a:ext cx="2624381" cy="404997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059ED8E4-87EE-468A-86D8-649AD3B1FB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77" t="67130" r="5716" b="28256"/>
          <a:stretch/>
        </p:blipFill>
        <p:spPr>
          <a:xfrm>
            <a:off x="1056168" y="5494153"/>
            <a:ext cx="2204762" cy="404997"/>
          </a:xfrm>
          <a:prstGeom prst="rect">
            <a:avLst/>
          </a:prstGeom>
        </p:spPr>
      </p:pic>
      <p:sp>
        <p:nvSpPr>
          <p:cNvPr id="22" name="等腰三角形 21">
            <a:extLst>
              <a:ext uri="{FF2B5EF4-FFF2-40B4-BE49-F238E27FC236}">
                <a16:creationId xmlns:a16="http://schemas.microsoft.com/office/drawing/2014/main" id="{CF9F29DC-79C0-431C-936D-81E5237A958B}"/>
              </a:ext>
            </a:extLst>
          </p:cNvPr>
          <p:cNvSpPr/>
          <p:nvPr/>
        </p:nvSpPr>
        <p:spPr>
          <a:xfrm rot="18990898" flipH="1">
            <a:off x="949831" y="5408903"/>
            <a:ext cx="319002" cy="234297"/>
          </a:xfrm>
          <a:prstGeom prst="triangle">
            <a:avLst/>
          </a:prstGeom>
          <a:solidFill>
            <a:srgbClr val="FEDF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3" name="圖片 22">
            <a:extLst>
              <a:ext uri="{FF2B5EF4-FFF2-40B4-BE49-F238E27FC236}">
                <a16:creationId xmlns:a16="http://schemas.microsoft.com/office/drawing/2014/main" id="{3B186C1F-CBCE-49CD-879D-E705E2B402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04" t="76478" r="23669" b="19646"/>
          <a:stretch/>
        </p:blipFill>
        <p:spPr>
          <a:xfrm>
            <a:off x="5883072" y="5507557"/>
            <a:ext cx="1495031" cy="404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208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C266BF36-3696-4014-8D75-B8E392CC6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400" y="1307909"/>
            <a:ext cx="8395200" cy="4802185"/>
          </a:xfrm>
        </p:spPr>
        <p:txBody>
          <a:bodyPr>
            <a:normAutofit/>
          </a:bodyPr>
          <a:lstStyle/>
          <a:p>
            <a:r>
              <a:rPr lang="zh-TW" altLang="en-US" b="1" dirty="0"/>
              <a:t>獎項</a:t>
            </a:r>
            <a:endParaRPr lang="en-US" altLang="zh-TW" b="1" dirty="0"/>
          </a:p>
          <a:p>
            <a:pPr marL="573300" indent="-342900">
              <a:buFont typeface="Wingdings" panose="05000000000000000000" pitchFamily="2" charset="2"/>
              <a:buChar char="Ø"/>
            </a:pPr>
            <a:r>
              <a:rPr lang="zh-TW" altLang="en-US" sz="2400" dirty="0"/>
              <a:t>遴選</a:t>
            </a:r>
            <a:r>
              <a:rPr lang="en-US" altLang="zh-TW" sz="2400" dirty="0"/>
              <a:t>4-6</a:t>
            </a:r>
            <a:r>
              <a:rPr lang="zh-TW" altLang="en-US" sz="2400" dirty="0"/>
              <a:t>名，得獎者可獲獎金新台幣</a:t>
            </a:r>
            <a:r>
              <a:rPr lang="zh-TW" altLang="en-US" sz="2400" b="1" dirty="0">
                <a:solidFill>
                  <a:srgbClr val="FF0000"/>
                </a:solidFill>
              </a:rPr>
              <a:t>伍萬元整</a:t>
            </a:r>
            <a:r>
              <a:rPr lang="zh-TW" altLang="en-US" sz="2400" dirty="0"/>
              <a:t>與</a:t>
            </a:r>
            <a:r>
              <a:rPr lang="zh-TW" altLang="en-US" sz="2400" b="1" dirty="0">
                <a:solidFill>
                  <a:srgbClr val="FF0000"/>
                </a:solidFill>
              </a:rPr>
              <a:t>獎座乙座</a:t>
            </a:r>
            <a:endParaRPr lang="en-US" altLang="zh-TW" sz="2400" b="1" dirty="0"/>
          </a:p>
          <a:p>
            <a:r>
              <a:rPr lang="zh-TW" altLang="en-US" b="1" dirty="0"/>
              <a:t>參加資格</a:t>
            </a:r>
            <a:endParaRPr lang="en-US" altLang="zh-TW" b="1" dirty="0"/>
          </a:p>
          <a:p>
            <a:pPr marL="573300" indent="-342900">
              <a:buFont typeface="Wingdings" panose="05000000000000000000" pitchFamily="2" charset="2"/>
              <a:buChar char="Ø"/>
            </a:pPr>
            <a:r>
              <a:rPr lang="zh-TW" altLang="en-US" sz="2400" dirty="0"/>
              <a:t>國立公私立大學及科技大學等相關理工系所之</a:t>
            </a:r>
            <a:r>
              <a:rPr lang="en-US" altLang="zh-TW" sz="2400" dirty="0"/>
              <a:t>111</a:t>
            </a:r>
            <a:r>
              <a:rPr lang="zh-TW" altLang="en-US" sz="2400" dirty="0"/>
              <a:t>年度在學學生</a:t>
            </a:r>
            <a:r>
              <a:rPr lang="en-US" altLang="zh-TW" sz="2400" dirty="0"/>
              <a:t>(</a:t>
            </a:r>
            <a:r>
              <a:rPr lang="zh-TW" altLang="en-US" sz="2400" dirty="0"/>
              <a:t>含大學生</a:t>
            </a:r>
            <a:r>
              <a:rPr lang="en-US" altLang="zh-TW" sz="2400" dirty="0"/>
              <a:t>/</a:t>
            </a:r>
            <a:r>
              <a:rPr lang="zh-TW" altLang="en-US" sz="2400" dirty="0"/>
              <a:t>碩士生</a:t>
            </a:r>
            <a:r>
              <a:rPr lang="en-US" altLang="zh-TW" sz="2400" dirty="0"/>
              <a:t>/</a:t>
            </a:r>
            <a:r>
              <a:rPr lang="zh-TW" altLang="en-US" sz="2400" dirty="0"/>
              <a:t>博士生，於</a:t>
            </a:r>
            <a:r>
              <a:rPr lang="en-US" altLang="zh-TW" sz="2400" dirty="0"/>
              <a:t>111</a:t>
            </a:r>
            <a:r>
              <a:rPr lang="zh-TW" altLang="en-US" sz="2400" dirty="0"/>
              <a:t>年</a:t>
            </a:r>
            <a:r>
              <a:rPr lang="en-US" altLang="zh-TW" sz="2400" dirty="0"/>
              <a:t>1</a:t>
            </a:r>
            <a:r>
              <a:rPr lang="zh-TW" altLang="en-US" sz="2400" dirty="0"/>
              <a:t>月</a:t>
            </a:r>
            <a:r>
              <a:rPr lang="en-US" altLang="zh-TW" sz="2400" dirty="0"/>
              <a:t>1</a:t>
            </a:r>
            <a:r>
              <a:rPr lang="zh-TW" altLang="en-US" sz="2400" dirty="0"/>
              <a:t>日至</a:t>
            </a:r>
            <a:r>
              <a:rPr lang="en-US" altLang="zh-TW" sz="2400" dirty="0"/>
              <a:t>12</a:t>
            </a:r>
            <a:r>
              <a:rPr lang="zh-TW" altLang="en-US" sz="2400" dirty="0"/>
              <a:t>月</a:t>
            </a:r>
            <a:r>
              <a:rPr lang="en-US" altLang="zh-TW" sz="2400" dirty="0"/>
              <a:t>31</a:t>
            </a:r>
            <a:r>
              <a:rPr lang="zh-TW" altLang="en-US" sz="2400" dirty="0"/>
              <a:t>日期間具有學生資格者</a:t>
            </a:r>
            <a:r>
              <a:rPr lang="en-US" altLang="zh-TW" sz="2400" dirty="0"/>
              <a:t>)</a:t>
            </a:r>
            <a:r>
              <a:rPr lang="zh-TW" altLang="en-US" sz="2400" dirty="0"/>
              <a:t>。</a:t>
            </a:r>
            <a:endParaRPr lang="en-US" altLang="zh-TW" sz="2400" dirty="0"/>
          </a:p>
          <a:p>
            <a:r>
              <a:rPr lang="zh-TW" altLang="en-US" b="1" dirty="0"/>
              <a:t>報名方式：採郵寄掛號報名方式辦理。</a:t>
            </a:r>
            <a:endParaRPr lang="en-US" altLang="zh-TW" b="1" dirty="0"/>
          </a:p>
          <a:p>
            <a:pPr marL="573300" indent="-342900">
              <a:buFont typeface="Wingdings" panose="05000000000000000000" pitchFamily="2" charset="2"/>
              <a:buChar char="Ø"/>
            </a:pPr>
            <a:r>
              <a:rPr lang="zh-TW" altLang="en-US" sz="2400" dirty="0"/>
              <a:t>申請期限：</a:t>
            </a:r>
            <a:r>
              <a:rPr lang="en-US" altLang="zh-TW" sz="2400" dirty="0"/>
              <a:t>~2022</a:t>
            </a:r>
            <a:r>
              <a:rPr lang="zh-TW" altLang="en-US" sz="2400" dirty="0"/>
              <a:t>年</a:t>
            </a:r>
            <a:r>
              <a:rPr lang="en-US" altLang="zh-TW" sz="2400" dirty="0"/>
              <a:t>12</a:t>
            </a:r>
            <a:r>
              <a:rPr lang="zh-TW" altLang="en-US" sz="2400" dirty="0"/>
              <a:t>月</a:t>
            </a:r>
            <a:r>
              <a:rPr lang="en-US" altLang="zh-TW" sz="2400" dirty="0"/>
              <a:t>31</a:t>
            </a:r>
            <a:r>
              <a:rPr lang="zh-TW" altLang="en-US" sz="2400" dirty="0"/>
              <a:t>日前</a:t>
            </a:r>
            <a:r>
              <a:rPr lang="en-US" altLang="zh-TW" sz="2400" dirty="0"/>
              <a:t>(</a:t>
            </a:r>
            <a:r>
              <a:rPr lang="zh-TW" altLang="en-US" sz="2400" dirty="0"/>
              <a:t>郵戳為憑</a:t>
            </a:r>
            <a:r>
              <a:rPr lang="en-US" altLang="zh-TW" sz="2400" dirty="0"/>
              <a:t>)</a:t>
            </a:r>
          </a:p>
          <a:p>
            <a:pPr marL="573300" indent="-342900">
              <a:buFont typeface="Wingdings" panose="05000000000000000000" pitchFamily="2" charset="2"/>
              <a:buChar char="Ø"/>
            </a:pPr>
            <a:r>
              <a:rPr lang="zh-TW" altLang="en-US" sz="2400" dirty="0"/>
              <a:t>申請文件：申請書正本</a:t>
            </a:r>
            <a:r>
              <a:rPr lang="en-US" altLang="zh-TW" sz="2400" dirty="0"/>
              <a:t>1</a:t>
            </a:r>
            <a:r>
              <a:rPr lang="zh-TW" altLang="en-US" sz="2400" dirty="0"/>
              <a:t>份、影本</a:t>
            </a:r>
            <a:r>
              <a:rPr lang="en-US" altLang="zh-TW" sz="2400" dirty="0"/>
              <a:t>8</a:t>
            </a:r>
            <a:r>
              <a:rPr lang="zh-TW" altLang="en-US" sz="2400" dirty="0"/>
              <a:t>份，論文紙本</a:t>
            </a:r>
            <a:r>
              <a:rPr lang="en-US" altLang="zh-TW" sz="2400" dirty="0"/>
              <a:t>9</a:t>
            </a:r>
            <a:r>
              <a:rPr lang="zh-TW" altLang="en-US" sz="2400" dirty="0"/>
              <a:t>份及光碟</a:t>
            </a:r>
            <a:r>
              <a:rPr lang="en-US" altLang="zh-TW" sz="2400" dirty="0"/>
              <a:t>1</a:t>
            </a:r>
            <a:r>
              <a:rPr lang="zh-TW" altLang="en-US" sz="2400" dirty="0"/>
              <a:t>份。（</a:t>
            </a:r>
            <a:r>
              <a:rPr lang="zh-TW" altLang="en-US" sz="2000" dirty="0"/>
              <a:t>以</a:t>
            </a:r>
            <a:r>
              <a:rPr lang="en-US" altLang="zh-TW" sz="2000" dirty="0"/>
              <a:t>IEEE </a:t>
            </a:r>
            <a:r>
              <a:rPr lang="zh-TW" altLang="en-US" sz="2000" dirty="0"/>
              <a:t>會議雙欄投稿格式，不超過 </a:t>
            </a:r>
            <a:r>
              <a:rPr lang="en-US" altLang="zh-TW" sz="2000" dirty="0"/>
              <a:t>4 </a:t>
            </a:r>
            <a:r>
              <a:rPr lang="zh-TW" altLang="en-US" sz="2000" dirty="0"/>
              <a:t>頁，以 </a:t>
            </a:r>
            <a:r>
              <a:rPr lang="en-US" altLang="zh-TW" sz="2000" dirty="0"/>
              <a:t>PDF </a:t>
            </a:r>
            <a:r>
              <a:rPr lang="zh-TW" altLang="en-US" sz="2000" dirty="0"/>
              <a:t>格式繳交，封面註明學校及申請者姓名</a:t>
            </a:r>
            <a:r>
              <a:rPr lang="zh-TW" altLang="en-US" sz="2400" dirty="0"/>
              <a:t>）</a:t>
            </a:r>
            <a:endParaRPr lang="en-US" altLang="zh-TW" sz="2400" dirty="0"/>
          </a:p>
          <a:p>
            <a:pPr marL="573300" indent="-342900">
              <a:buFont typeface="Wingdings" panose="05000000000000000000" pitchFamily="2" charset="2"/>
              <a:buChar char="Ø"/>
            </a:pPr>
            <a:r>
              <a:rPr lang="zh-TW" altLang="en-US" sz="2400" dirty="0"/>
              <a:t>報名收件地址：</a:t>
            </a:r>
            <a:r>
              <a:rPr lang="en-US" altLang="zh-TW" sz="2400" dirty="0"/>
              <a:t>31057 </a:t>
            </a:r>
            <a:r>
              <a:rPr lang="zh-TW" altLang="en-US" sz="2400" dirty="0"/>
              <a:t>新竹縣竹東鎮中興路</a:t>
            </a:r>
            <a:r>
              <a:rPr lang="en-US" altLang="zh-TW" sz="2400" dirty="0"/>
              <a:t>4</a:t>
            </a:r>
            <a:r>
              <a:rPr lang="zh-TW" altLang="en-US" sz="2400" dirty="0"/>
              <a:t>段</a:t>
            </a:r>
            <a:r>
              <a:rPr lang="en-US" altLang="zh-TW" sz="2400" dirty="0"/>
              <a:t>195</a:t>
            </a:r>
            <a:r>
              <a:rPr lang="zh-TW" altLang="en-US" sz="2400" dirty="0"/>
              <a:t>號</a:t>
            </a:r>
            <a:r>
              <a:rPr lang="en-US" altLang="zh-TW" sz="2400" dirty="0"/>
              <a:t>78</a:t>
            </a:r>
            <a:r>
              <a:rPr lang="zh-TW" altLang="en-US" sz="2400" dirty="0"/>
              <a:t>館</a:t>
            </a:r>
            <a:r>
              <a:rPr lang="en-US" altLang="zh-TW" sz="2400" dirty="0"/>
              <a:t>206</a:t>
            </a:r>
            <a:r>
              <a:rPr lang="zh-TW" altLang="en-US" sz="2400" dirty="0"/>
              <a:t>室，台灣光電暨化合物半導體產業協會 秘書處</a:t>
            </a:r>
            <a:endParaRPr lang="en-US" altLang="zh-TW" sz="2400" dirty="0"/>
          </a:p>
          <a:p>
            <a:pPr marL="0" indent="0">
              <a:buNone/>
            </a:pPr>
            <a:endParaRPr lang="en-US" altLang="zh-TW" b="1" dirty="0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3E6C34DD-E698-4290-8364-8CFF12B18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評選辦法</a:t>
            </a:r>
            <a:r>
              <a:rPr lang="en-US" altLang="zh-TW" dirty="0"/>
              <a:t>-1</a:t>
            </a:r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97F253D-76EC-4EAF-9297-E2695678B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F5366-EC73-4850-854C-5EDA0855D0B2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8680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C266BF36-3696-4014-8D75-B8E392CC6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860" y="1307909"/>
            <a:ext cx="8393740" cy="4802185"/>
          </a:xfrm>
        </p:spPr>
        <p:txBody>
          <a:bodyPr>
            <a:normAutofit/>
          </a:bodyPr>
          <a:lstStyle/>
          <a:p>
            <a:r>
              <a:rPr lang="zh-TW" altLang="en-US" b="1" dirty="0"/>
              <a:t>評審委員與評審方式</a:t>
            </a:r>
            <a:endParaRPr lang="en-US" altLang="zh-TW" b="1" dirty="0"/>
          </a:p>
          <a:p>
            <a:pPr marL="573300" indent="-342900">
              <a:buFont typeface="Wingdings" panose="05000000000000000000" pitchFamily="2" charset="2"/>
              <a:buChar char="Ø"/>
            </a:pPr>
            <a:r>
              <a:rPr lang="zh-TW" altLang="en-US" sz="2400" dirty="0"/>
              <a:t>由主辦單位與贊助商組成</a:t>
            </a:r>
            <a:r>
              <a:rPr lang="en-US" altLang="zh-TW" sz="2400" dirty="0"/>
              <a:t>7</a:t>
            </a:r>
            <a:r>
              <a:rPr lang="zh-TW" altLang="en-US" sz="2400" dirty="0"/>
              <a:t>人評審委員會</a:t>
            </a:r>
            <a:endParaRPr lang="en-US" altLang="zh-TW" sz="2400" dirty="0"/>
          </a:p>
          <a:p>
            <a:pPr marL="573300" indent="-342900">
              <a:buFont typeface="Wingdings" panose="05000000000000000000" pitchFamily="2" charset="2"/>
              <a:buChar char="Ø"/>
            </a:pPr>
            <a:r>
              <a:rPr lang="zh-TW" altLang="en-US" sz="2400" dirty="0"/>
              <a:t>初審：由評選小組送評審委員會各委員通信評審</a:t>
            </a:r>
            <a:endParaRPr lang="en-US" altLang="zh-TW" sz="2400" dirty="0"/>
          </a:p>
          <a:p>
            <a:pPr marL="573300" indent="-342900">
              <a:buFont typeface="Wingdings" panose="05000000000000000000" pitchFamily="2" charset="2"/>
              <a:buChar char="Ø"/>
            </a:pPr>
            <a:r>
              <a:rPr lang="zh-TW" altLang="en-US" sz="2400" dirty="0"/>
              <a:t>決審：召開決選會議，安排參賽者作口頭報告並進行答詢。</a:t>
            </a:r>
            <a:endParaRPr lang="en-US" altLang="zh-TW" sz="2400" dirty="0"/>
          </a:p>
          <a:p>
            <a:r>
              <a:rPr lang="zh-TW" altLang="en-US" b="1" dirty="0"/>
              <a:t>論文範疇</a:t>
            </a:r>
            <a:endParaRPr lang="en-US" altLang="zh-TW" b="1" dirty="0"/>
          </a:p>
          <a:p>
            <a:pPr marL="573300" indent="-342900">
              <a:buFont typeface="Wingdings" panose="05000000000000000000" pitchFamily="2" charset="2"/>
              <a:buChar char="Ø"/>
            </a:pPr>
            <a:r>
              <a:rPr lang="en-US" altLang="zh-TW" sz="2400" dirty="0"/>
              <a:t>LED</a:t>
            </a:r>
            <a:r>
              <a:rPr lang="zh-TW" altLang="en-US" sz="2400" dirty="0"/>
              <a:t>光電技術</a:t>
            </a:r>
            <a:endParaRPr lang="en-US" altLang="zh-TW" sz="2400" dirty="0"/>
          </a:p>
          <a:p>
            <a:pPr marL="573300" indent="-342900">
              <a:buFont typeface="Wingdings" panose="05000000000000000000" pitchFamily="2" charset="2"/>
              <a:buChar char="Ø"/>
            </a:pPr>
            <a:r>
              <a:rPr lang="zh-TW" altLang="en-US" sz="2400" dirty="0"/>
              <a:t>微型</a:t>
            </a:r>
            <a:r>
              <a:rPr lang="en-US" altLang="zh-TW" sz="2400" dirty="0"/>
              <a:t>LED</a:t>
            </a:r>
          </a:p>
          <a:p>
            <a:pPr marL="573300" indent="-342900">
              <a:buFont typeface="Wingdings" panose="05000000000000000000" pitchFamily="2" charset="2"/>
              <a:buChar char="Ø"/>
            </a:pPr>
            <a:r>
              <a:rPr lang="zh-TW" altLang="en-US" sz="2400" dirty="0"/>
              <a:t>新興化合物半導體技術</a:t>
            </a:r>
            <a:endParaRPr lang="en-US" altLang="zh-TW" b="1" dirty="0"/>
          </a:p>
          <a:p>
            <a:r>
              <a:rPr lang="zh-TW" altLang="en-US" b="1" dirty="0"/>
              <a:t>評審標準</a:t>
            </a:r>
            <a:endParaRPr lang="en-US" altLang="zh-TW" b="1" dirty="0"/>
          </a:p>
          <a:p>
            <a:pPr marL="573300" indent="-342900">
              <a:buFont typeface="Wingdings" panose="05000000000000000000" pitchFamily="2" charset="2"/>
              <a:buChar char="Ø"/>
            </a:pPr>
            <a:r>
              <a:rPr lang="zh-TW" altLang="en-US" sz="2400" dirty="0"/>
              <a:t>前瞻性、基礎現象分析、國際相關研究領先度等。</a:t>
            </a:r>
            <a:endParaRPr lang="en-US" altLang="zh-TW" sz="2400" dirty="0"/>
          </a:p>
          <a:p>
            <a:pPr marL="230400" indent="-230400"/>
            <a:r>
              <a:rPr lang="zh-TW" altLang="en-US" b="1" dirty="0"/>
              <a:t>可上</a:t>
            </a:r>
            <a:r>
              <a:rPr lang="en-US" altLang="zh-TW" b="1" dirty="0"/>
              <a:t>TOSIA</a:t>
            </a:r>
            <a:r>
              <a:rPr lang="zh-TW" altLang="en-US" b="1" dirty="0"/>
              <a:t>官網查看詳情與下載格式</a:t>
            </a:r>
            <a:r>
              <a:rPr lang="en-US" altLang="zh-TW" b="1" dirty="0"/>
              <a:t>!</a:t>
            </a: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3E6C34DD-E698-4290-8364-8CFF12B18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評選辦法</a:t>
            </a:r>
            <a:r>
              <a:rPr lang="en-US" altLang="zh-TW" dirty="0"/>
              <a:t>-2</a:t>
            </a:r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97F253D-76EC-4EAF-9297-E2695678B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F5366-EC73-4850-854C-5EDA0855D0B2}" type="slidenum">
              <a:rPr lang="zh-TW" altLang="en-US" smtClean="0"/>
              <a:t>4</a:t>
            </a:fld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FFEE28F-73F0-4754-A5BD-ADB395309ED3}"/>
              </a:ext>
            </a:extLst>
          </p:cNvPr>
          <p:cNvSpPr/>
          <p:nvPr/>
        </p:nvSpPr>
        <p:spPr>
          <a:xfrm>
            <a:off x="4566008" y="4097667"/>
            <a:ext cx="3056196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3300" indent="-3429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半導體雷射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F6B0499-9687-48AC-A41C-3FE1A4DDB2C0}"/>
              </a:ext>
            </a:extLst>
          </p:cNvPr>
          <p:cNvSpPr/>
          <p:nvPr/>
        </p:nvSpPr>
        <p:spPr>
          <a:xfrm>
            <a:off x="4572000" y="4554298"/>
            <a:ext cx="3056196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3300" indent="-3429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光電感測器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2F5584D5-81AC-4002-8240-0DD6007E61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522" y="5939645"/>
            <a:ext cx="888155" cy="88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420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146</TotalTime>
  <Words>355</Words>
  <Application>Microsoft Office PowerPoint</Application>
  <PresentationFormat>如螢幕大小 (4:3)</PresentationFormat>
  <Paragraphs>36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11" baseType="lpstr">
      <vt:lpstr>華康細圓體</vt:lpstr>
      <vt:lpstr>微軟正黑體</vt:lpstr>
      <vt:lpstr>新細明體</vt:lpstr>
      <vt:lpstr>Arial</vt:lpstr>
      <vt:lpstr>Calibri</vt:lpstr>
      <vt:lpstr>Wingdings</vt:lpstr>
      <vt:lpstr>Office 佈景主題</vt:lpstr>
      <vt:lpstr>PowerPoint 簡報</vt:lpstr>
      <vt:lpstr>TOSIA科技論文獎介紹</vt:lpstr>
      <vt:lpstr>評選辦法-1</vt:lpstr>
      <vt:lpstr>評選辦法-2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TOSIA-Elaine</dc:creator>
  <cp:lastModifiedBy>TOSIA-Elaine</cp:lastModifiedBy>
  <cp:revision>12</cp:revision>
  <dcterms:created xsi:type="dcterms:W3CDTF">2022-12-06T00:57:23Z</dcterms:created>
  <dcterms:modified xsi:type="dcterms:W3CDTF">2022-12-06T03:23:47Z</dcterms:modified>
</cp:coreProperties>
</file>